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5"/>
  </p:notesMasterIdLst>
  <p:sldIdLst>
    <p:sldId id="263" r:id="rId2"/>
    <p:sldId id="265" r:id="rId3"/>
    <p:sldId id="257" r:id="rId4"/>
    <p:sldId id="267" r:id="rId5"/>
    <p:sldId id="266" r:id="rId6"/>
    <p:sldId id="271" r:id="rId7"/>
    <p:sldId id="272" r:id="rId8"/>
    <p:sldId id="268" r:id="rId9"/>
    <p:sldId id="270" r:id="rId10"/>
    <p:sldId id="269" r:id="rId11"/>
    <p:sldId id="260" r:id="rId12"/>
    <p:sldId id="261" r:id="rId13"/>
    <p:sldId id="273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00FFFF"/>
    <a:srgbClr val="DA141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11" autoAdjust="0"/>
  </p:normalViewPr>
  <p:slideViewPr>
    <p:cSldViewPr>
      <p:cViewPr>
        <p:scale>
          <a:sx n="100" d="100"/>
          <a:sy n="100" d="100"/>
        </p:scale>
        <p:origin x="-1944" y="-3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057A1A-126A-46C5-AE83-4D0A4EB9D27D}" type="datetimeFigureOut">
              <a:rPr lang="ru-RU" smtClean="0"/>
              <a:pPr/>
              <a:t>16.07.2015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C29CD3-9A5F-439F-9CBA-15E8A96FCFE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C29CD3-9A5F-439F-9CBA-15E8A96FCFE0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C29CD3-9A5F-439F-9CBA-15E8A96FCFE0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C29CD3-9A5F-439F-9CBA-15E8A96FCFE0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C29CD3-9A5F-439F-9CBA-15E8A96FCFE0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C29CD3-9A5F-439F-9CBA-15E8A96FCFE0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C29CD3-9A5F-439F-9CBA-15E8A96FCFE0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C29CD3-9A5F-439F-9CBA-15E8A96FCFE0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C29CD3-9A5F-439F-9CBA-15E8A96FCFE0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C29CD3-9A5F-439F-9CBA-15E8A96FCFE0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C29CD3-9A5F-439F-9CBA-15E8A96FCFE0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C29CD3-9A5F-439F-9CBA-15E8A96FCFE0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C29CD3-9A5F-439F-9CBA-15E8A96FCFE0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C29CD3-9A5F-439F-9CBA-15E8A96FCFE0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150CE9-8EB5-4967-BAB0-80D3FCAFB0C3}" type="datetimeFigureOut">
              <a:rPr lang="ru-RU"/>
              <a:pPr>
                <a:defRPr/>
              </a:pPr>
              <a:t>16.07.2015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1CCEBD-9C9F-4DC4-B556-126C502B82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1E44C1-2116-43C0-80DA-62CE17144523}" type="datetimeFigureOut">
              <a:rPr lang="ru-RU"/>
              <a:pPr>
                <a:defRPr/>
              </a:pPr>
              <a:t>16.07.2015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337F86-4A52-4219-968F-AAEABC72D9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FC9A9F-5C1A-4F8A-B9EF-28D87AE68963}" type="datetimeFigureOut">
              <a:rPr lang="ru-RU"/>
              <a:pPr>
                <a:defRPr/>
              </a:pPr>
              <a:t>16.07.2015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26AF07-EE90-4806-84D7-D4DCA25038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C46C62-8AEE-4B12-B454-8514F69C51C5}" type="datetimeFigureOut">
              <a:rPr lang="ru-RU"/>
              <a:pPr>
                <a:defRPr/>
              </a:pPr>
              <a:t>16.07.2015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A499A1-D5E3-4588-8DF1-4582354C51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57E47C-DBD8-46B2-8E83-EB833D6D5C4C}" type="datetimeFigureOut">
              <a:rPr lang="ru-RU"/>
              <a:pPr>
                <a:defRPr/>
              </a:pPr>
              <a:t>16.07.2015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01C219-A7E0-4E6A-AEB0-AF4317A1DF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6E8B7F-1347-4484-839A-C6D36A3D370B}" type="datetimeFigureOut">
              <a:rPr lang="ru-RU"/>
              <a:pPr>
                <a:defRPr/>
              </a:pPr>
              <a:t>16.07.2015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0859F3-05A8-4E4B-BAD2-8ED00E8D2E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ADC722-2C99-45DB-9B25-9C3FC5233A86}" type="datetimeFigureOut">
              <a:rPr lang="ru-RU"/>
              <a:pPr>
                <a:defRPr/>
              </a:pPr>
              <a:t>16.07.2015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C3E394-5E26-46DA-A090-C857F29379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DE5DF0-E332-4FC5-B047-F9C0E4FC0552}" type="datetimeFigureOut">
              <a:rPr lang="ru-RU"/>
              <a:pPr>
                <a:defRPr/>
              </a:pPr>
              <a:t>16.07.2015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1748A6-1D4D-423C-9D1C-23FD0A4262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E0319A-C783-4246-ABE6-247C1FD523B5}" type="datetimeFigureOut">
              <a:rPr lang="ru-RU"/>
              <a:pPr>
                <a:defRPr/>
              </a:pPr>
              <a:t>16.07.2015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C7D78C-F6B2-476C-8A87-57D9DEA79C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242A82-6C33-4913-A136-318E87C21B8B}" type="datetimeFigureOut">
              <a:rPr lang="ru-RU"/>
              <a:pPr>
                <a:defRPr/>
              </a:pPr>
              <a:t>16.07.2015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3A9772-7C8E-4A5F-9DC7-9E5B78565F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A5002-F764-41ED-A488-B0B849654A8A}" type="datetimeFigureOut">
              <a:rPr lang="ru-RU"/>
              <a:pPr>
                <a:defRPr/>
              </a:pPr>
              <a:t>16.07.2015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690CA2-33DE-41E6-8BB3-082E5BEA93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FA71A92-138B-4DF7-A1D0-9375FA856BB6}" type="datetimeFigureOut">
              <a:rPr lang="ru-RU"/>
              <a:pPr>
                <a:defRPr/>
              </a:pPr>
              <a:t>16.07.2015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2802476-88B5-4954-BFEB-95209BC44C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4" r:id="rId2"/>
    <p:sldLayoutId id="2147483693" r:id="rId3"/>
    <p:sldLayoutId id="2147483692" r:id="rId4"/>
    <p:sldLayoutId id="2147483691" r:id="rId5"/>
    <p:sldLayoutId id="2147483690" r:id="rId6"/>
    <p:sldLayoutId id="2147483689" r:id="rId7"/>
    <p:sldLayoutId id="2147483688" r:id="rId8"/>
    <p:sldLayoutId id="2147483687" r:id="rId9"/>
    <p:sldLayoutId id="2147483686" r:id="rId10"/>
    <p:sldLayoutId id="214748368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uIY5WzVz0so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gif"/><Relationship Id="rId4" Type="http://schemas.openxmlformats.org/officeDocument/2006/relationships/hyperlink" Target="http://sfu-kras.ru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law.sfu-kras.ru/magistracy/common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3.gif"/><Relationship Id="rId4" Type="http://schemas.openxmlformats.org/officeDocument/2006/relationships/hyperlink" Target="http://sfu-kras.ru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sergeygutnik89@mail.ru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gif"/><Relationship Id="rId4" Type="http://schemas.openxmlformats.org/officeDocument/2006/relationships/hyperlink" Target="http://sfu-kras.ru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sfu-kras.ru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fu-kras.ru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rasadvpalata.ru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3.gif"/><Relationship Id="rId4" Type="http://schemas.openxmlformats.org/officeDocument/2006/relationships/hyperlink" Target="http://sfu-kras.ru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fu-kras.ru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sfu-kras.ru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hyperlink" Target="http://sfu-kras.ru/" TargetMode="External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10" Type="http://schemas.openxmlformats.org/officeDocument/2006/relationships/image" Target="../media/image11.jpeg"/><Relationship Id="rId4" Type="http://schemas.openxmlformats.org/officeDocument/2006/relationships/image" Target="../media/image3.gif"/><Relationship Id="rId9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sfu-kras.ru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sfu-kras.ru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3.gif"/><Relationship Id="rId4" Type="http://schemas.openxmlformats.org/officeDocument/2006/relationships/hyperlink" Target="http://sfu-kras.ru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6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1560" y="2132856"/>
            <a:ext cx="7992888" cy="76944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Адвокат в судебном процессе</a:t>
            </a:r>
            <a:endParaRPr lang="ru-RU" sz="4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8" name="Picture 4" descr="E:\design\law\Untitled-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8712969" cy="1220223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081590" y="3147812"/>
            <a:ext cx="6908812" cy="111321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ru-RU" sz="3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Магистерская </a:t>
            </a:r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программа</a:t>
            </a:r>
            <a:endParaRPr lang="ru-RU" sz="3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1029" name="Picture 5" descr="E:\design\law\Untitled-2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36814" y="3704422"/>
            <a:ext cx="2529882" cy="3153578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412776"/>
            <a:ext cx="7772400" cy="14700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Видеопрезентацию</a:t>
            </a:r>
            <a:r>
              <a:rPr lang="ru-RU" sz="36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программы Вы можете посмотреть здесь </a:t>
            </a:r>
            <a:r>
              <a:rPr lang="en-US" sz="36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https://www.youtube.com/watch?v=uIY5WzVz0so</a:t>
            </a:r>
            <a:r>
              <a:rPr lang="ru-RU" sz="36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36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6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000" dirty="0" smtClean="0">
                <a:solidFill>
                  <a:srgbClr val="10253F"/>
                </a:solidFill>
              </a:rPr>
              <a:t>Адвокат в судебном процессе</a:t>
            </a:r>
          </a:p>
        </p:txBody>
      </p:sp>
      <p:pic>
        <p:nvPicPr>
          <p:cNvPr id="14341" name="Picture 5" descr="http://law.institute.sfu-kras.ru/templates/law/images/up_sfu.gif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91440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0" y="6286500"/>
            <a:ext cx="9144000" cy="571500"/>
          </a:xfrm>
          <a:prstGeom prst="rect">
            <a:avLst/>
          </a:prstGeom>
          <a:solidFill>
            <a:srgbClr val="E462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Нижний колонтитул 6"/>
          <p:cNvSpPr txBox="1">
            <a:spLocks/>
          </p:cNvSpPr>
          <p:nvPr/>
        </p:nvSpPr>
        <p:spPr>
          <a:xfrm>
            <a:off x="357188" y="6356350"/>
            <a:ext cx="8429625" cy="365125"/>
          </a:xfrm>
          <a:prstGeom prst="rect">
            <a:avLst/>
          </a:prstGeom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ru-RU" sz="2000" dirty="0" smtClean="0">
                <a:solidFill>
                  <a:srgbClr val="10253F"/>
                </a:solidFill>
              </a:rPr>
              <a:t>Адвокат в судебном процессе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899592" y="571481"/>
            <a:ext cx="7467600" cy="571504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КАК  ПОСТУПИТЬ?</a:t>
            </a:r>
            <a:endParaRPr lang="ru-RU" sz="3600" b="1" dirty="0">
              <a:solidFill>
                <a:srgbClr val="FF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4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1340768"/>
            <a:ext cx="8305800" cy="1512168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endParaRPr lang="ru-RU" sz="2800" b="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endParaRPr lang="ru-RU" sz="2800" b="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endParaRPr lang="ru-RU" sz="2800" b="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endParaRPr lang="ru-RU" sz="2800" b="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endParaRPr lang="ru-RU" sz="2800" b="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ru-RU" sz="2800" b="0" dirty="0" smtClean="0">
                <a:latin typeface="Times New Roman" pitchFamily="18" charset="0"/>
                <a:cs typeface="Times New Roman" pitchFamily="18" charset="0"/>
              </a:rPr>
              <a:t>Информацию о поступлении вы можете найти на сайте Юридического института СФУ здесь </a:t>
            </a:r>
            <a:r>
              <a:rPr lang="en-US" sz="2800" b="0" dirty="0" smtClean="0">
                <a:latin typeface="Times New Roman" pitchFamily="18" charset="0"/>
                <a:cs typeface="Times New Roman" pitchFamily="18" charset="0"/>
                <a:hlinkClick r:id="rId3"/>
              </a:rPr>
              <a:t>http://law.sfu-kras.ru/magistracy/common</a:t>
            </a:r>
            <a:endParaRPr lang="ru-RU" sz="2800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435" name="Picture 5" descr="http://law.institute.sfu-kras.ru/templates/law/images/up_sfu.gif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91440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Прямоугольник 10"/>
          <p:cNvSpPr/>
          <p:nvPr/>
        </p:nvSpPr>
        <p:spPr>
          <a:xfrm>
            <a:off x="0" y="6286500"/>
            <a:ext cx="9144000" cy="571500"/>
          </a:xfrm>
          <a:prstGeom prst="rect">
            <a:avLst/>
          </a:prstGeom>
          <a:solidFill>
            <a:srgbClr val="E462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8437" name="Нижний колонтитул 6"/>
          <p:cNvSpPr>
            <a:spLocks noGrp="1"/>
          </p:cNvSpPr>
          <p:nvPr>
            <p:ph type="ftr" sz="quarter" idx="11"/>
          </p:nvPr>
        </p:nvSpPr>
        <p:spPr bwMode="auto">
          <a:xfrm>
            <a:off x="357188" y="6356350"/>
            <a:ext cx="8429625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800" dirty="0" smtClean="0">
                <a:solidFill>
                  <a:srgbClr val="10253F"/>
                </a:solidFill>
              </a:rPr>
              <a:t>Адвокат в судебном процессе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764704"/>
            <a:ext cx="7890670" cy="4687907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ru-RU" sz="1500" dirty="0" smtClean="0"/>
              <a:t>		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ЗА ПОДРОБНОСТЯМИ ОБРАЩАЙТЕСЬ В ОТДЕЛЕНИЕ МАГИСТРАТУРЫ ЮРИДИЧЕСКОГО ИНСТИТУТА СИБИРСКОГО ФЕДЕРАЛЬНОГО УНИВЕРСИТЕТА 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ПО АДРЕСУ:</a:t>
            </a:r>
          </a:p>
          <a:p>
            <a:pPr algn="ctr" eaLnBrk="1" hangingPunct="1">
              <a:buFont typeface="Wingdings" pitchFamily="2" charset="2"/>
              <a:buNone/>
            </a:pP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660075,  г. Красноярск, ул.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Маерчака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6, кабинет 3-12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т. 8-(391)-206-23-25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e-mail: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  <a:hlinkClick r:id="rId3"/>
              </a:rPr>
              <a:t>sergeygutnik89@mail.ru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Wingdings" pitchFamily="2" charset="2"/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Координатор магистерских программ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Гутник Сергей Иосифович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Инженер отделения магистратуры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Дерменёва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Виктория Евгеньевна</a:t>
            </a:r>
          </a:p>
          <a:p>
            <a:pPr algn="just" eaLnBrk="1" hangingPunct="1">
              <a:lnSpc>
                <a:spcPct val="150000"/>
              </a:lnSpc>
              <a:buFont typeface="Wingdings" pitchFamily="2" charset="2"/>
              <a:buNone/>
            </a:pPr>
            <a:endParaRPr lang="ru-RU" sz="15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459" name="Picture 5" descr="http://law.institute.sfu-kras.ru/templates/law/images/up_sfu.gif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91440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0" y="6286500"/>
            <a:ext cx="9144000" cy="571500"/>
          </a:xfrm>
          <a:prstGeom prst="rect">
            <a:avLst/>
          </a:prstGeom>
          <a:solidFill>
            <a:srgbClr val="E462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9461" name="Нижний колонтитул 6"/>
          <p:cNvSpPr>
            <a:spLocks noGrp="1"/>
          </p:cNvSpPr>
          <p:nvPr>
            <p:ph type="ftr" sz="quarter" idx="11"/>
          </p:nvPr>
        </p:nvSpPr>
        <p:spPr bwMode="auto">
          <a:xfrm>
            <a:off x="357188" y="6356350"/>
            <a:ext cx="8429625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800" dirty="0" smtClean="0">
                <a:solidFill>
                  <a:srgbClr val="10253F"/>
                </a:solidFill>
                <a:latin typeface="Arial" charset="0"/>
              </a:rPr>
              <a:t>Адвокат в судебном процессе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764704"/>
            <a:ext cx="7890670" cy="4687907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ru-RU" sz="1500" dirty="0" smtClean="0"/>
              <a:t>		</a:t>
            </a:r>
          </a:p>
          <a:p>
            <a:pPr marL="0" indent="0" algn="ctr" eaLnBrk="1" hangingPunct="1">
              <a:buFont typeface="Wingdings" pitchFamily="2" charset="2"/>
              <a:buNone/>
            </a:pPr>
            <a:r>
              <a:rPr lang="ru-RU" sz="3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Магистерская программа «Адвокат в судебном процессе» - Ваш шаг к  профессиональной компетентности и успеху.</a:t>
            </a: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 algn="just" eaLnBrk="1" hangingPunct="1">
              <a:lnSpc>
                <a:spcPct val="150000"/>
              </a:lnSpc>
              <a:buFont typeface="Wingdings" pitchFamily="2" charset="2"/>
              <a:buNone/>
            </a:pPr>
            <a:endParaRPr lang="ru-RU" sz="15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459" name="Picture 5" descr="http://law.institute.sfu-kras.ru/templates/law/images/up_sfu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440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0" y="6286500"/>
            <a:ext cx="9144000" cy="571500"/>
          </a:xfrm>
          <a:prstGeom prst="rect">
            <a:avLst/>
          </a:prstGeom>
          <a:solidFill>
            <a:srgbClr val="E462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9461" name="Нижний колонтитул 6"/>
          <p:cNvSpPr>
            <a:spLocks noGrp="1"/>
          </p:cNvSpPr>
          <p:nvPr>
            <p:ph type="ftr" sz="quarter" idx="11"/>
          </p:nvPr>
        </p:nvSpPr>
        <p:spPr bwMode="auto">
          <a:xfrm>
            <a:off x="357188" y="6356350"/>
            <a:ext cx="8429625" cy="365125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800" dirty="0" smtClean="0">
                <a:solidFill>
                  <a:srgbClr val="10253F"/>
                </a:solidFill>
                <a:latin typeface="Arial" charset="0"/>
              </a:rPr>
              <a:t>Адвокат в судебном процессе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63" y="428603"/>
            <a:ext cx="8229600" cy="500067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Руководитель программы</a:t>
            </a:r>
            <a:endParaRPr lang="ru-RU" sz="36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928688"/>
            <a:ext cx="5797878" cy="5268912"/>
          </a:xfrm>
        </p:spPr>
        <p:txBody>
          <a:bodyPr rtlCol="0">
            <a:normAutofit/>
          </a:bodyPr>
          <a:lstStyle/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10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Научные направления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fontAlgn="auto" hangingPunct="1">
              <a:spcAft>
                <a:spcPts val="0"/>
              </a:spcAft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	Гносеологические основания российского уголовного процесса, теория доказывания.</a:t>
            </a:r>
          </a:p>
          <a:p>
            <a:pPr algn="just" eaLnBrk="1" fontAlgn="auto" hangingPunct="1">
              <a:spcAft>
                <a:spcPts val="0"/>
              </a:spcAft>
              <a:buNone/>
              <a:defRPr/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Научные стажировки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fontAlgn="auto" hangingPunct="1">
              <a:spcAft>
                <a:spcPts val="0"/>
              </a:spcAft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	В университетах г.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Грайфсвальда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(Германия, 1998),  г.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Пассау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и г.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Грайсфальда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(Германия, 1999), Санкт-Петербурга (2008).</a:t>
            </a:r>
          </a:p>
          <a:p>
            <a:pPr algn="just" eaLnBrk="1" fontAlgn="auto" hangingPunct="1">
              <a:spcAft>
                <a:spcPts val="0"/>
              </a:spcAft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	Многократно принимал участие по приглашению организаторов в работе международных научных конференций в Украине, Казахстане, Москве, Санкт-Петербурге и других научных центрах страны.</a:t>
            </a:r>
          </a:p>
          <a:p>
            <a:pPr algn="just" eaLnBrk="1" fontAlgn="auto" hangingPunct="1">
              <a:spcAft>
                <a:spcPts val="0"/>
              </a:spcAft>
              <a:buNone/>
              <a:defRPr/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Научные работы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 eaLnBrk="1" fontAlgn="auto" hangingPunct="1">
              <a:spcAft>
                <a:spcPts val="0"/>
              </a:spcAft>
              <a:buNone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А.С. Барабаш является автором более 100 научных работ и более 22 учебно-методических трудов. В их число входит 5 монографий, в том числе – 3 изданы в центральных издательствах, и одно учебное пособие. Основная направленность его научных работ – совершенствование уголовно-процессуальной деятельности с целью достижения оптимальных результатов при высокой гарантированности защиты законных интересов и прав участников процесса.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fontAlgn="auto" hangingPunct="1">
              <a:spcAft>
                <a:spcPts val="0"/>
              </a:spcAft>
              <a:buNone/>
              <a:defRPr/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Правозащитная практика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fontAlgn="auto" hangingPunct="1">
              <a:spcAft>
                <a:spcPts val="0"/>
              </a:spcAft>
              <a:buNone/>
              <a:defRPr/>
            </a:pPr>
            <a:r>
              <a:rPr lang="ru-RU" sz="120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200" smtClean="0">
                <a:latin typeface="Times New Roman" pitchFamily="18" charset="0"/>
                <a:cs typeface="Times New Roman" pitchFamily="18" charset="0"/>
              </a:rPr>
              <a:t> Долгое время возглавлял проект «Защита прав граждан от незаконных действий правоохранительных органов», основной задачей которого являлось оказание помощи гражданам в защите их прав, нарушенных недозволенными методами работы полиции и иных правоохранительных органов.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4400" dirty="0"/>
          </a:p>
        </p:txBody>
      </p:sp>
      <p:pic>
        <p:nvPicPr>
          <p:cNvPr id="14341" name="Picture 5" descr="http://law.institute.sfu-kras.ru/templates/law/images/up_sfu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440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0" y="6286500"/>
            <a:ext cx="9144000" cy="571500"/>
          </a:xfrm>
          <a:prstGeom prst="rect">
            <a:avLst/>
          </a:prstGeom>
          <a:solidFill>
            <a:srgbClr val="E462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57188" y="6356350"/>
            <a:ext cx="8429625" cy="36512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000" dirty="0" smtClean="0">
                <a:solidFill>
                  <a:srgbClr val="10253F"/>
                </a:solidFill>
              </a:rPr>
              <a:t>Адвокат в судебном процессе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660232" y="1052736"/>
            <a:ext cx="1892558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Прямоугольник 10"/>
          <p:cNvSpPr/>
          <p:nvPr/>
        </p:nvSpPr>
        <p:spPr>
          <a:xfrm>
            <a:off x="6588224" y="3933056"/>
            <a:ext cx="2232248" cy="23852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БАРАБАШ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АНАТОЛИЙ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СЕРГЕЕВИЧ</a:t>
            </a:r>
          </a:p>
          <a:p>
            <a:endParaRPr lang="ru-RU" sz="900" b="1" dirty="0" smtClean="0"/>
          </a:p>
          <a:p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Доктор юридических наук,</a:t>
            </a:r>
          </a:p>
          <a:p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Профессор кафедры уголовного процесса ЮИ СФУ</a:t>
            </a:r>
          </a:p>
          <a:p>
            <a:endParaRPr lang="ru-RU" sz="11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Тел. Раб. 206-23-32</a:t>
            </a:r>
          </a:p>
          <a:p>
            <a:endParaRPr lang="ru-RU" sz="11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100" b="1" dirty="0" smtClean="0">
                <a:latin typeface="Times New Roman" pitchFamily="18" charset="0"/>
                <a:cs typeface="Times New Roman" pitchFamily="18" charset="0"/>
              </a:rPr>
              <a:t>E-mail:</a:t>
            </a: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100" b="1" dirty="0" smtClean="0">
                <a:latin typeface="Times New Roman" pitchFamily="18" charset="0"/>
                <a:cs typeface="Times New Roman" pitchFamily="18" charset="0"/>
              </a:rPr>
              <a:t>a.barabash@mail.ru</a:t>
            </a:r>
            <a:endParaRPr lang="ru-RU" sz="11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900" b="1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63" y="428603"/>
            <a:ext cx="8229600" cy="500067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Заказчик программы</a:t>
            </a:r>
            <a:endParaRPr lang="ru-RU" sz="36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928688"/>
            <a:ext cx="5797878" cy="5268912"/>
          </a:xfrm>
        </p:spPr>
        <p:txBody>
          <a:bodyPr rtlCol="0">
            <a:normAutofit/>
          </a:bodyPr>
          <a:lstStyle/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1000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Адвокатская палата Красноярского края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(г. Красноярск, ул. Взлётная, д. 5 г.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  <a:hlinkClick r:id="rId3"/>
              </a:rPr>
              <a:t>www.krasadvpalata.ru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	Уникальность программы заключается в том, что у неё есть реальный заказчик. Одним из главных инициаторов её создания выступила Адвокатская палата Красноярского края.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	Сегодня Адвокатская палата оказывает поддержку в реализации программы. К реализации привлечены опытные адвокаты, в том числе являющиеся тренерами Института повышения квалификации адвокатов Адвокатской палаты Красноярского края. Часть занятий и тренингов проводится в её помещениях. Адвокаты организуют прохождение студентами магистратуры различных практик и т.д.</a:t>
            </a:r>
          </a:p>
        </p:txBody>
      </p:sp>
      <p:pic>
        <p:nvPicPr>
          <p:cNvPr id="14341" name="Picture 5" descr="http://law.institute.sfu-kras.ru/templates/law/images/up_sfu.gif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91440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0" y="6286500"/>
            <a:ext cx="9144000" cy="571500"/>
          </a:xfrm>
          <a:prstGeom prst="rect">
            <a:avLst/>
          </a:prstGeom>
          <a:solidFill>
            <a:srgbClr val="E462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57188" y="6356350"/>
            <a:ext cx="8429625" cy="36512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000" dirty="0" smtClean="0">
                <a:solidFill>
                  <a:srgbClr val="10253F"/>
                </a:solidFill>
              </a:rPr>
              <a:t>Адвокат в судебном процессе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6588224" y="3933056"/>
            <a:ext cx="2232248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КРИВОКОЛЕСКО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ИРИНА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ИВАНОВНА</a:t>
            </a:r>
          </a:p>
          <a:p>
            <a:endParaRPr lang="ru-RU" sz="900" b="1" dirty="0" smtClean="0"/>
          </a:p>
          <a:p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Президент Адвокатской палаты Красноярского края</a:t>
            </a:r>
          </a:p>
          <a:p>
            <a:endParaRPr lang="ru-RU" sz="900" b="1" dirty="0" smtClean="0"/>
          </a:p>
        </p:txBody>
      </p:sp>
      <p:pic>
        <p:nvPicPr>
          <p:cNvPr id="1030" name="Picture 6" descr="http://www.krasadvpalata.ru/static/uploaded/images/staff/normal/i94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588224" y="980728"/>
            <a:ext cx="1987237" cy="28083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63" y="428603"/>
            <a:ext cx="8229600" cy="500067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Программу отличают принципы её построения и реализации</a:t>
            </a:r>
            <a:endParaRPr lang="ru-RU" sz="24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928688"/>
            <a:ext cx="8750206" cy="5268912"/>
          </a:xfrm>
        </p:spPr>
        <p:txBody>
          <a:bodyPr rtlCol="0">
            <a:normAutofit fontScale="47500" lnSpcReduction="20000"/>
          </a:bodyPr>
          <a:lstStyle/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10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ru-RU" b="1" dirty="0" smtClean="0"/>
              <a:t>Обучение деятельности и </a:t>
            </a:r>
            <a:r>
              <a:rPr lang="ru-RU" b="1" dirty="0" err="1" smtClean="0"/>
              <a:t>деятельностный</a:t>
            </a:r>
            <a:r>
              <a:rPr lang="ru-RU" b="1" dirty="0" smtClean="0"/>
              <a:t> подход в обучении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	Главная задача заключается не в передаче суммы сведений обучающемуся, а в присвоении им способов профессиональной юридической деятельности, что позволяет ему в результате не только знать право, но и уметь выполнять юридическую работу.</a:t>
            </a:r>
          </a:p>
          <a:p>
            <a:pPr lvl="0">
              <a:buNone/>
            </a:pPr>
            <a:r>
              <a:rPr lang="ru-RU" b="1" dirty="0" smtClean="0"/>
              <a:t>Самостоятельность учения и принцип распределённой ответственности.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	Магистрант несёт ответственность за своё профессиональное развитие, а преподаватель создаёт для этого необходимые условия.</a:t>
            </a:r>
          </a:p>
          <a:p>
            <a:pPr>
              <a:buNone/>
            </a:pPr>
            <a:r>
              <a:rPr lang="ru-RU" b="1" dirty="0" smtClean="0"/>
              <a:t>Необходимая достаточность.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	При создании и реализации программы используется не весь материал, а минимально достаточный для освоения юридической профессии. </a:t>
            </a:r>
          </a:p>
          <a:p>
            <a:pPr lvl="0">
              <a:buNone/>
            </a:pPr>
            <a:r>
              <a:rPr lang="ru-RU" b="1" dirty="0" smtClean="0"/>
              <a:t>Логика построения и разворачивания программы основана на интересах магистранта и понятна ему.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	Содержание программы базируется на интересах магистранта. В целях обеспечения эффективности учения и обучения создаются условия, делающие понятной магистранту логику содержания программы, её роли в становлении его компетентности.</a:t>
            </a:r>
          </a:p>
          <a:p>
            <a:pPr lvl="0">
              <a:buNone/>
            </a:pPr>
            <a:r>
              <a:rPr lang="ru-RU" b="1" dirty="0" smtClean="0"/>
              <a:t>Каждая дисциплина – </a:t>
            </a:r>
            <a:r>
              <a:rPr lang="ru-RU" dirty="0" smtClean="0"/>
              <a:t>часть целого, которым является программа  магистратуры. Каждая часть связана с другой частью логикой построения целого.</a:t>
            </a:r>
          </a:p>
          <a:p>
            <a:pPr>
              <a:buNone/>
            </a:pPr>
            <a:r>
              <a:rPr lang="ru-RU" dirty="0" smtClean="0"/>
              <a:t> </a:t>
            </a:r>
            <a:r>
              <a:rPr lang="ru-RU" b="1" dirty="0" smtClean="0"/>
              <a:t>Командная работа.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	Если то необходимо, занятие проводится не одним преподавателем, а командой преподавателей и тренеров.</a:t>
            </a:r>
          </a:p>
          <a:p>
            <a:pPr>
              <a:buNone/>
            </a:pPr>
            <a:r>
              <a:rPr lang="ru-RU" b="1" dirty="0" smtClean="0"/>
              <a:t>Минимизация количества промежуточных аттестаций (уменьшение числа зачетов и экзаменов в классическом виде «вопрос-ответ»).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 Активная работа с магистрантами в </a:t>
            </a:r>
            <a:r>
              <a:rPr lang="ru-RU" b="1" dirty="0" err="1" smtClean="0"/>
              <a:t>интернет-пространстве</a:t>
            </a:r>
            <a:r>
              <a:rPr lang="ru-RU" b="1" dirty="0" smtClean="0"/>
              <a:t>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341" name="Picture 5" descr="http://law.institute.sfu-kras.ru/templates/law/images/up_sfu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440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0" y="6286500"/>
            <a:ext cx="9144000" cy="571500"/>
          </a:xfrm>
          <a:prstGeom prst="rect">
            <a:avLst/>
          </a:prstGeom>
          <a:solidFill>
            <a:srgbClr val="E462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57188" y="6356350"/>
            <a:ext cx="8429625" cy="36512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000" dirty="0" smtClean="0">
                <a:solidFill>
                  <a:srgbClr val="10253F"/>
                </a:solidFill>
              </a:rPr>
              <a:t>Адвокат в судебном процессе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63" y="428603"/>
            <a:ext cx="8229600" cy="500067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Ожидаемые учебные результаты</a:t>
            </a:r>
            <a:endParaRPr lang="ru-RU" sz="36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928688"/>
            <a:ext cx="8750206" cy="5268912"/>
          </a:xfrm>
        </p:spPr>
        <p:txBody>
          <a:bodyPr rtlCol="0">
            <a:normAutofit/>
          </a:bodyPr>
          <a:lstStyle/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10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	Из названия магистерской программы не следует, что её выпускники должны быть ориентированы только на адвокатуру и будут готовиться только к адвокатской деятельности. Будучи ориентированной на формирование универсальной профессиональной юридической компетентности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программа направлена на практическую подготовку не только адвокатов, но и юристов, готовых работать в любой сфере юридической деятельности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(адвокатура, следствие, надзор, правосудие, сфера оказания юридических услуг и т.д.). Для этого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студенты магистерской программы будут формировать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коммуникативные навыки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в том числе, интервьюирования и консультирования, проведения переговоров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Профессионально-юридические аналитические навыки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в том числе, навыки работы с доказательствами, фактами и нормами права, формулирования позиции по делу и разработки тактики её реализации,  навыки реализации позиции в суде, в том числе навыки составления юридических документов, допроса, публичного выступления и другие навыки, входящие в структуру компетентности современного юриста. </a:t>
            </a:r>
          </a:p>
          <a:p>
            <a:pPr algn="just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just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	В результате ожидается, что при должном стремлении к моменту окончания обучения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студенты программы получат юридическое мышление и уровень компетентности, необходимый для решения основных профессионально-юридических задач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а также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достаточный для сдачи квалификационного экзамена на статус адвоката.</a:t>
            </a:r>
          </a:p>
        </p:txBody>
      </p:sp>
      <p:pic>
        <p:nvPicPr>
          <p:cNvPr id="14341" name="Picture 5" descr="http://law.institute.sfu-kras.ru/templates/law/images/up_sfu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440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0" y="6286500"/>
            <a:ext cx="9144000" cy="571500"/>
          </a:xfrm>
          <a:prstGeom prst="rect">
            <a:avLst/>
          </a:prstGeom>
          <a:solidFill>
            <a:srgbClr val="E462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57188" y="6356350"/>
            <a:ext cx="8429625" cy="36512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000" dirty="0" smtClean="0">
                <a:solidFill>
                  <a:srgbClr val="10253F"/>
                </a:solidFill>
              </a:rPr>
              <a:t>Адвокат в судебном процессе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1" name="Picture 5" descr="http://law.institute.sfu-kras.ru/templates/law/images/up_sfu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440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0" y="6286500"/>
            <a:ext cx="9144000" cy="571500"/>
          </a:xfrm>
          <a:prstGeom prst="rect">
            <a:avLst/>
          </a:prstGeom>
          <a:solidFill>
            <a:srgbClr val="E462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ctrTitle"/>
          </p:nvPr>
        </p:nvSpPr>
        <p:spPr>
          <a:xfrm>
            <a:off x="251520" y="476673"/>
            <a:ext cx="8568952" cy="576063"/>
          </a:xfrm>
        </p:spPr>
        <p:txBody>
          <a:bodyPr/>
          <a:lstStyle/>
          <a:p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</a:rPr>
              <a:t>Уникальность программы заключается и в методиках преподавания</a:t>
            </a:r>
            <a:endParaRPr lang="ru-RU" sz="24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2" name="Подзаголовок 11"/>
          <p:cNvSpPr>
            <a:spLocks noGrp="1"/>
          </p:cNvSpPr>
          <p:nvPr>
            <p:ph type="subTitle" idx="1"/>
          </p:nvPr>
        </p:nvSpPr>
        <p:spPr>
          <a:xfrm>
            <a:off x="107504" y="1124744"/>
            <a:ext cx="8928992" cy="4896544"/>
          </a:xfrm>
        </p:spPr>
        <p:txBody>
          <a:bodyPr/>
          <a:lstStyle/>
          <a:p>
            <a:pPr algn="just"/>
            <a:r>
              <a:rPr lang="ru-RU" sz="1200" dirty="0" smtClean="0">
                <a:solidFill>
                  <a:schemeClr val="accent3">
                    <a:lumMod val="50000"/>
                  </a:schemeClr>
                </a:solidFill>
              </a:rPr>
              <a:t>Помимо классических лекционных и семинарских форм программа предполагает обширное использование </a:t>
            </a:r>
            <a:r>
              <a:rPr lang="ru-RU" sz="1200" dirty="0" err="1" smtClean="0">
                <a:solidFill>
                  <a:schemeClr val="accent3">
                    <a:lumMod val="50000"/>
                  </a:schemeClr>
                </a:solidFill>
              </a:rPr>
              <a:t>тренинговых</a:t>
            </a:r>
            <a:r>
              <a:rPr lang="ru-RU" sz="1200" dirty="0" smtClean="0">
                <a:solidFill>
                  <a:schemeClr val="accent3">
                    <a:lumMod val="50000"/>
                  </a:schemeClr>
                </a:solidFill>
              </a:rPr>
              <a:t>, интерактивных и </a:t>
            </a:r>
            <a:r>
              <a:rPr lang="ru-RU" sz="1200" dirty="0" err="1" smtClean="0">
                <a:solidFill>
                  <a:schemeClr val="accent3">
                    <a:lumMod val="50000"/>
                  </a:schemeClr>
                </a:solidFill>
              </a:rPr>
              <a:t>деятельностных</a:t>
            </a:r>
            <a:r>
              <a:rPr lang="ru-RU" sz="1200" dirty="0" smtClean="0">
                <a:solidFill>
                  <a:schemeClr val="accent3">
                    <a:lumMod val="50000"/>
                  </a:schemeClr>
                </a:solidFill>
              </a:rPr>
              <a:t> методик обучения профессиональной юридической деятельности, таких как, работа в малых группах, дискуссии, ролевые  имитационные игры, учебные судебные разбирательства и др., позволяющих не просто слушать преподавателя, но и самим пробовать решать профессиональные задачи так, как они устроены в мире юридической практики.</a:t>
            </a:r>
          </a:p>
          <a:p>
            <a:pPr algn="just"/>
            <a:endParaRPr lang="ru-RU" sz="1200" dirty="0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2483768" y="6356350"/>
            <a:ext cx="3960440" cy="36512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000" dirty="0" smtClean="0">
                <a:solidFill>
                  <a:srgbClr val="10253F"/>
                </a:solidFill>
              </a:rPr>
              <a:t>Адвокат в судебном процессе</a:t>
            </a: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179512" y="1988840"/>
          <a:ext cx="8784975" cy="40324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8325"/>
                <a:gridCol w="2928325"/>
                <a:gridCol w="2928325"/>
              </a:tblGrid>
              <a:tr h="2016224"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  <a:tr h="201622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</a:tbl>
          </a:graphicData>
        </a:graphic>
      </p:graphicFrame>
      <p:pic>
        <p:nvPicPr>
          <p:cNvPr id="14" name="Рисунок 13" descr="6htr2YU0DjU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67544" y="2060848"/>
            <a:ext cx="2400267" cy="1800200"/>
          </a:xfrm>
          <a:prstGeom prst="rect">
            <a:avLst/>
          </a:prstGeom>
        </p:spPr>
      </p:pic>
      <p:pic>
        <p:nvPicPr>
          <p:cNvPr id="15" name="Рисунок 14" descr="fqP45SyC000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419872" y="2060848"/>
            <a:ext cx="2448272" cy="1836204"/>
          </a:xfrm>
          <a:prstGeom prst="rect">
            <a:avLst/>
          </a:prstGeom>
        </p:spPr>
      </p:pic>
      <p:pic>
        <p:nvPicPr>
          <p:cNvPr id="16" name="Рисунок 15" descr="pKhjm3RRKIw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228184" y="2060848"/>
            <a:ext cx="2448272" cy="1836204"/>
          </a:xfrm>
          <a:prstGeom prst="rect">
            <a:avLst/>
          </a:prstGeom>
        </p:spPr>
      </p:pic>
      <p:pic>
        <p:nvPicPr>
          <p:cNvPr id="17" name="Рисунок 16" descr="ysxD-BhyFHM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395536" y="4077071"/>
            <a:ext cx="2520280" cy="1890209"/>
          </a:xfrm>
          <a:prstGeom prst="rect">
            <a:avLst/>
          </a:prstGeom>
        </p:spPr>
      </p:pic>
      <p:pic>
        <p:nvPicPr>
          <p:cNvPr id="18" name="Рисунок 17" descr="VsnHbQKqQqA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3203848" y="4221088"/>
            <a:ext cx="2736304" cy="1539171"/>
          </a:xfrm>
          <a:prstGeom prst="rect">
            <a:avLst/>
          </a:prstGeom>
        </p:spPr>
      </p:pic>
      <p:pic>
        <p:nvPicPr>
          <p:cNvPr id="19" name="Рисунок 18" descr="osb9PgtxHzo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6084168" y="4077072"/>
            <a:ext cx="2736304" cy="182349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1" name="Picture 5" descr="http://law.institute.sfu-kras.ru/templates/law/images/up_sfu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440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0" y="6286500"/>
            <a:ext cx="9144000" cy="571500"/>
          </a:xfrm>
          <a:prstGeom prst="rect">
            <a:avLst/>
          </a:prstGeom>
          <a:solidFill>
            <a:srgbClr val="E462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ctrTitle"/>
          </p:nvPr>
        </p:nvSpPr>
        <p:spPr>
          <a:xfrm>
            <a:off x="251520" y="476673"/>
            <a:ext cx="8568952" cy="576063"/>
          </a:xfrm>
        </p:spPr>
        <p:txBody>
          <a:bodyPr/>
          <a:lstStyle/>
          <a:p>
            <a:r>
              <a:rPr lang="ru-RU" sz="3600" dirty="0" smtClean="0">
                <a:solidFill>
                  <a:schemeClr val="accent3">
                    <a:lumMod val="50000"/>
                  </a:schemeClr>
                </a:solidFill>
              </a:rPr>
              <a:t>Практика юридического консультирования</a:t>
            </a:r>
            <a:endParaRPr lang="ru-RU" sz="36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2" name="Подзаголовок 11"/>
          <p:cNvSpPr>
            <a:spLocks noGrp="1"/>
          </p:cNvSpPr>
          <p:nvPr>
            <p:ph type="subTitle" idx="1"/>
          </p:nvPr>
        </p:nvSpPr>
        <p:spPr>
          <a:xfrm>
            <a:off x="107504" y="1124744"/>
            <a:ext cx="8928992" cy="4896544"/>
          </a:xfrm>
        </p:spPr>
        <p:txBody>
          <a:bodyPr/>
          <a:lstStyle/>
          <a:p>
            <a:pPr algn="just"/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</a:rPr>
              <a:t>Кроме аудиторных занятий студентам магистерской программы «Адвокат в судебном процессе» предоставлена возможность попробовать в себя в практике реального юридического консультирования в юридической клинике Юридического института СФУ или в одном из адвокатских образований г. Красноярска.</a:t>
            </a:r>
            <a:endParaRPr lang="ru-RU" sz="24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2771800" y="6356350"/>
            <a:ext cx="3816424" cy="36512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000" dirty="0" smtClean="0">
                <a:solidFill>
                  <a:srgbClr val="10253F"/>
                </a:solidFill>
              </a:rPr>
              <a:t>Адвокат в судебном процессе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Перечень изучаемых дисциплин</a:t>
            </a:r>
            <a:endParaRPr lang="ru-RU" sz="36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Общенаучный цикл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/>
        <p:txBody>
          <a:bodyPr rtlCol="0">
            <a:normAutofit/>
          </a:bodyPr>
          <a:lstStyle/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1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Философия права.</a:t>
            </a:r>
          </a:p>
          <a:p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Юрлингвистика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Основы деятельности адвоката в судебном разбирательстве по уголовному делу.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Переговоры в работе адвоката.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Мастерство публичного выступления.</a:t>
            </a:r>
          </a:p>
          <a:p>
            <a:pPr lvl="0"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Профессиональный цикл</a:t>
            </a:r>
            <a:endParaRPr lang="ru-RU" dirty="0"/>
          </a:p>
        </p:txBody>
      </p:sp>
      <p:sp>
        <p:nvSpPr>
          <p:cNvPr id="10" name="Содержимое 9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sz="1000" dirty="0" smtClean="0"/>
              <a:t>Адвокатура и адвокатская деятельность.</a:t>
            </a:r>
          </a:p>
          <a:p>
            <a:r>
              <a:rPr lang="ru-RU" sz="1000" dirty="0" smtClean="0"/>
              <a:t>Профессиональная этика адвоката.</a:t>
            </a:r>
          </a:p>
          <a:p>
            <a:r>
              <a:rPr lang="ru-RU" sz="1000" dirty="0" smtClean="0"/>
              <a:t>Стратегия и тактика работы адвоката по делу.</a:t>
            </a:r>
          </a:p>
          <a:p>
            <a:r>
              <a:rPr lang="ru-RU" sz="1000" dirty="0" smtClean="0"/>
              <a:t>Основы деятельности адвоката в судебном разбирательстве по гражданскому делу.</a:t>
            </a:r>
          </a:p>
          <a:p>
            <a:r>
              <a:rPr lang="ru-RU" sz="1000" dirty="0" smtClean="0"/>
              <a:t>Анализ дела и выработка позиции адвоката.</a:t>
            </a:r>
          </a:p>
          <a:p>
            <a:r>
              <a:rPr lang="ru-RU" sz="1000" dirty="0" smtClean="0"/>
              <a:t>Эффективная коммуникация и переговоры.</a:t>
            </a:r>
          </a:p>
          <a:p>
            <a:r>
              <a:rPr lang="ru-RU" sz="1000" dirty="0" smtClean="0"/>
              <a:t>Интервьюирование и консультирование клиента.</a:t>
            </a:r>
          </a:p>
          <a:p>
            <a:r>
              <a:rPr lang="ru-RU" sz="1000" dirty="0" smtClean="0"/>
              <a:t>Техника и тактика допроса при разбирательстве по уголовному делу.</a:t>
            </a:r>
          </a:p>
          <a:p>
            <a:r>
              <a:rPr lang="ru-RU" sz="1000" dirty="0" smtClean="0"/>
              <a:t>Техника и тактика допроса при разбирательстве по гражданскому делу.</a:t>
            </a:r>
          </a:p>
          <a:p>
            <a:r>
              <a:rPr lang="ru-RU" sz="1000" dirty="0" smtClean="0"/>
              <a:t>Актуальные проблемы теории доказывания в уголовном процессе.</a:t>
            </a:r>
          </a:p>
          <a:p>
            <a:r>
              <a:rPr lang="ru-RU" sz="1000" dirty="0" smtClean="0"/>
              <a:t>Выступление адвоката-защитника в прениях по уголовному делу.</a:t>
            </a:r>
          </a:p>
          <a:p>
            <a:r>
              <a:rPr lang="ru-RU" sz="1000" dirty="0" smtClean="0"/>
              <a:t>Деятельность защитника при назначении наказания.</a:t>
            </a:r>
          </a:p>
          <a:p>
            <a:r>
              <a:rPr lang="ru-RU" sz="1000" dirty="0" smtClean="0"/>
              <a:t>Стратегия осуществления защиты по уголовным делам с учётом правовых позиций ЕСПЧ.</a:t>
            </a:r>
          </a:p>
          <a:p>
            <a:r>
              <a:rPr lang="ru-RU" sz="1000" dirty="0" smtClean="0"/>
              <a:t>Право на справедливое судебное разбирательство (в контексте решений Европейского суда по правам человека).</a:t>
            </a:r>
          </a:p>
          <a:p>
            <a:r>
              <a:rPr lang="ru-RU" sz="1000" dirty="0" smtClean="0"/>
              <a:t>и др.</a:t>
            </a:r>
            <a:endParaRPr lang="ru-RU" sz="1000" dirty="0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000" dirty="0" smtClean="0">
                <a:solidFill>
                  <a:srgbClr val="10253F"/>
                </a:solidFill>
              </a:rPr>
              <a:t>Адвокат в судебном процессе</a:t>
            </a:r>
          </a:p>
        </p:txBody>
      </p:sp>
      <p:pic>
        <p:nvPicPr>
          <p:cNvPr id="14341" name="Picture 5" descr="http://law.institute.sfu-kras.ru/templates/law/images/up_sfu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440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0" y="6286500"/>
            <a:ext cx="9144000" cy="571500"/>
          </a:xfrm>
          <a:prstGeom prst="rect">
            <a:avLst/>
          </a:prstGeom>
          <a:solidFill>
            <a:srgbClr val="E462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Нижний колонтитул 6"/>
          <p:cNvSpPr txBox="1">
            <a:spLocks/>
          </p:cNvSpPr>
          <p:nvPr/>
        </p:nvSpPr>
        <p:spPr>
          <a:xfrm>
            <a:off x="357188" y="6356350"/>
            <a:ext cx="8429625" cy="365125"/>
          </a:xfrm>
          <a:prstGeom prst="rect">
            <a:avLst/>
          </a:prstGeom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ru-RU" sz="2000" dirty="0" smtClean="0">
                <a:solidFill>
                  <a:srgbClr val="10253F"/>
                </a:solidFill>
              </a:rPr>
              <a:t>Адвокат в судебном процессе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Рисунок 15" descr="IMGP9547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4" y="548680"/>
            <a:ext cx="4788599" cy="318390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640960" cy="4968552"/>
          </a:xfrm>
        </p:spPr>
        <p:txBody>
          <a:bodyPr rtlCol="0">
            <a:normAutofit/>
          </a:bodyPr>
          <a:lstStyle/>
          <a:p>
            <a:pPr algn="r" eaLnBrk="1" fontAlgn="auto" hangingPunct="1">
              <a:spcAft>
                <a:spcPts val="0"/>
              </a:spcAft>
              <a:tabLst>
                <a:tab pos="4124325" algn="l"/>
              </a:tabLst>
              <a:defRPr/>
            </a:pPr>
            <a:r>
              <a:rPr lang="ru-RU" sz="28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</a:t>
            </a:r>
            <a:br>
              <a:rPr lang="ru-RU" sz="28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6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000" dirty="0" smtClean="0">
                <a:solidFill>
                  <a:srgbClr val="10253F"/>
                </a:solidFill>
              </a:rPr>
              <a:t>Адвокат в судебном процессе</a:t>
            </a:r>
          </a:p>
        </p:txBody>
      </p:sp>
      <p:pic>
        <p:nvPicPr>
          <p:cNvPr id="14341" name="Picture 5" descr="http://law.institute.sfu-kras.ru/templates/law/images/up_sfu.gif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91440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0" y="6286500"/>
            <a:ext cx="9144000" cy="571500"/>
          </a:xfrm>
          <a:prstGeom prst="rect">
            <a:avLst/>
          </a:prstGeom>
          <a:solidFill>
            <a:srgbClr val="E462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Нижний колонтитул 6"/>
          <p:cNvSpPr txBox="1">
            <a:spLocks/>
          </p:cNvSpPr>
          <p:nvPr/>
        </p:nvSpPr>
        <p:spPr>
          <a:xfrm>
            <a:off x="357188" y="6356350"/>
            <a:ext cx="8429625" cy="365125"/>
          </a:xfrm>
          <a:prstGeom prst="rect">
            <a:avLst/>
          </a:prstGeom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ru-RU" sz="2000" dirty="0" smtClean="0">
                <a:solidFill>
                  <a:srgbClr val="10253F"/>
                </a:solidFill>
              </a:rPr>
              <a:t>Адвокат в судебном процессе</a:t>
            </a:r>
          </a:p>
        </p:txBody>
      </p:sp>
      <p:graphicFrame>
        <p:nvGraphicFramePr>
          <p:cNvPr id="17" name="Таблица 16"/>
          <p:cNvGraphicFramePr>
            <a:graphicFrameLocks noGrp="1"/>
          </p:cNvGraphicFramePr>
          <p:nvPr/>
        </p:nvGraphicFramePr>
        <p:xfrm>
          <a:off x="5364088" y="476672"/>
          <a:ext cx="3600400" cy="41764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400"/>
              </a:tblGrid>
              <a:tr h="4176464"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Наша программа  -                                                современный взгляд </a:t>
                      </a:r>
                      <a:r>
                        <a:rPr lang="ru-RU" sz="22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2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 подготовку</a:t>
                      </a:r>
                      <a:r>
                        <a:rPr lang="ru-RU" sz="2200" b="1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2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юриста в условиях информационного общества, когда ценится не наличие информации в голове, а умение ее найти и решить профессиональную задачу.</a:t>
                      </a:r>
                      <a:endParaRPr lang="ru-RU" sz="2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695</TotalTime>
  <Words>470</Words>
  <Application>Microsoft Office PowerPoint</Application>
  <PresentationFormat>Экран (4:3)</PresentationFormat>
  <Paragraphs>135</Paragraphs>
  <Slides>13</Slides>
  <Notes>13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Слайд 1</vt:lpstr>
      <vt:lpstr>Руководитель программы</vt:lpstr>
      <vt:lpstr>Заказчик программы</vt:lpstr>
      <vt:lpstr>Программу отличают принципы её построения и реализации</vt:lpstr>
      <vt:lpstr>Ожидаемые учебные результаты</vt:lpstr>
      <vt:lpstr>Уникальность программы заключается и в методиках преподавания</vt:lpstr>
      <vt:lpstr>Практика юридического консультирования</vt:lpstr>
      <vt:lpstr>Перечень изучаемых дисциплин</vt:lpstr>
      <vt:lpstr>                                                       </vt:lpstr>
      <vt:lpstr>Видеопрезентацию программы Вы можете посмотреть здесь https://www.youtube.com/watch?v=uIY5WzVz0so  </vt:lpstr>
      <vt:lpstr>КАК  ПОСТУПИТЬ?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Юридический институт</dc:title>
  <dc:creator>Ilya Shevchenko</dc:creator>
  <cp:lastModifiedBy>priem</cp:lastModifiedBy>
  <cp:revision>121</cp:revision>
  <dcterms:modified xsi:type="dcterms:W3CDTF">2015-07-16T05:55:15Z</dcterms:modified>
</cp:coreProperties>
</file>